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3"/>
    <p:restoredTop sz="94648"/>
  </p:normalViewPr>
  <p:slideViewPr>
    <p:cSldViewPr snapToGrid="0">
      <p:cViewPr>
        <p:scale>
          <a:sx n="40" d="100"/>
          <a:sy n="40" d="100"/>
        </p:scale>
        <p:origin x="63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96" y="3836961"/>
            <a:ext cx="8623301" cy="8445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NC Connectors"/>
          <p:cNvSpPr txBox="1"/>
          <p:nvPr/>
        </p:nvSpPr>
        <p:spPr>
          <a:xfrm>
            <a:off x="1633624" y="1350798"/>
            <a:ext cx="6072379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BNC Connectors</a:t>
            </a:r>
          </a:p>
        </p:txBody>
      </p:sp>
      <p:sp>
        <p:nvSpPr>
          <p:cNvPr id="153" name="Alligator clips"/>
          <p:cNvSpPr txBox="1"/>
          <p:nvPr/>
        </p:nvSpPr>
        <p:spPr>
          <a:xfrm>
            <a:off x="8363412" y="580342"/>
            <a:ext cx="4988053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Alligator clips</a:t>
            </a:r>
          </a:p>
        </p:txBody>
      </p:sp>
      <p:sp>
        <p:nvSpPr>
          <p:cNvPr id="154" name="Test clips"/>
          <p:cNvSpPr txBox="1"/>
          <p:nvPr/>
        </p:nvSpPr>
        <p:spPr>
          <a:xfrm>
            <a:off x="12006573" y="1900380"/>
            <a:ext cx="3426715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Test clips</a:t>
            </a:r>
          </a:p>
        </p:txBody>
      </p:sp>
      <p:sp>
        <p:nvSpPr>
          <p:cNvPr id="155" name="Usually:…"/>
          <p:cNvSpPr txBox="1"/>
          <p:nvPr/>
        </p:nvSpPr>
        <p:spPr>
          <a:xfrm>
            <a:off x="16025107" y="363143"/>
            <a:ext cx="6979413" cy="211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Usually:</a:t>
            </a:r>
          </a:p>
          <a:p>
            <a:pPr>
              <a:defRPr sz="4000">
                <a:solidFill>
                  <a:schemeClr val="accent5"/>
                </a:solidFill>
              </a:defRPr>
            </a:pPr>
            <a:r>
              <a:t>Red is “positive” or signal</a:t>
            </a:r>
          </a:p>
          <a:p>
            <a:pPr>
              <a:defRPr sz="4000"/>
            </a:pPr>
            <a:r>
              <a:t>Black is “negative” or ground</a:t>
            </a:r>
          </a:p>
        </p:txBody>
      </p:sp>
      <p:sp>
        <p:nvSpPr>
          <p:cNvPr id="156" name="Line"/>
          <p:cNvSpPr/>
          <p:nvPr/>
        </p:nvSpPr>
        <p:spPr>
          <a:xfrm>
            <a:off x="4680236" y="2483941"/>
            <a:ext cx="298204" cy="149205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" name="Line"/>
          <p:cNvSpPr/>
          <p:nvPr/>
        </p:nvSpPr>
        <p:spPr>
          <a:xfrm flipH="1">
            <a:off x="7982462" y="1923749"/>
            <a:ext cx="2375166" cy="237516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" name="Line"/>
          <p:cNvSpPr/>
          <p:nvPr/>
        </p:nvSpPr>
        <p:spPr>
          <a:xfrm flipH="1">
            <a:off x="11152295" y="2469223"/>
            <a:ext cx="832989" cy="128009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464" y="4530981"/>
            <a:ext cx="3129284" cy="281755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NC “Tee”"/>
          <p:cNvSpPr txBox="1"/>
          <p:nvPr/>
        </p:nvSpPr>
        <p:spPr>
          <a:xfrm>
            <a:off x="17726177" y="3975991"/>
            <a:ext cx="3777235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BNC “Tee”</a:t>
            </a:r>
          </a:p>
        </p:txBody>
      </p:sp>
      <p:sp>
        <p:nvSpPr>
          <p:cNvPr id="161" name="Used to “split” a signal…"/>
          <p:cNvSpPr txBox="1"/>
          <p:nvPr/>
        </p:nvSpPr>
        <p:spPr>
          <a:xfrm>
            <a:off x="17155006" y="5484526"/>
            <a:ext cx="5424425" cy="278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Used to “split” a signal</a:t>
            </a:r>
          </a:p>
          <a:p>
            <a:pPr>
              <a:defRPr sz="4000"/>
            </a:pPr>
            <a:r>
              <a:t>Often: one side to a </a:t>
            </a:r>
          </a:p>
          <a:p>
            <a:pPr>
              <a:defRPr sz="4000"/>
            </a:pPr>
            <a:r>
              <a:t>“transducer” and one </a:t>
            </a:r>
          </a:p>
          <a:p>
            <a:pPr>
              <a:defRPr sz="4000"/>
            </a:pPr>
            <a:r>
              <a:t>side to a oscilloscope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4"/>
          <a:srcRect r="74568" b="76237"/>
          <a:stretch>
            <a:fillRect/>
          </a:stretch>
        </p:blipFill>
        <p:spPr>
          <a:xfrm>
            <a:off x="12656008" y="10381033"/>
            <a:ext cx="2193039" cy="190125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Ultrasonic “Transducer”"/>
          <p:cNvSpPr txBox="1"/>
          <p:nvPr/>
        </p:nvSpPr>
        <p:spPr>
          <a:xfrm>
            <a:off x="14929223" y="8869157"/>
            <a:ext cx="8579359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Ultrasonic “Transducer”</a:t>
            </a:r>
          </a:p>
        </p:txBody>
      </p:sp>
      <p:sp>
        <p:nvSpPr>
          <p:cNvPr id="164" name="Convert electrical signals…"/>
          <p:cNvSpPr txBox="1"/>
          <p:nvPr/>
        </p:nvSpPr>
        <p:spPr>
          <a:xfrm>
            <a:off x="15433286" y="10189194"/>
            <a:ext cx="7571233" cy="278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Convert electrical signals </a:t>
            </a:r>
          </a:p>
          <a:p>
            <a:pPr>
              <a:defRPr sz="4000"/>
            </a:pPr>
            <a:r>
              <a:t>to/from “ultrasound” (which</a:t>
            </a:r>
          </a:p>
          <a:p>
            <a:pPr>
              <a:defRPr sz="4000"/>
            </a:pPr>
            <a:r>
              <a:t>is just sound but at a frequency</a:t>
            </a:r>
          </a:p>
          <a:p>
            <a:pPr>
              <a:defRPr sz="4000"/>
            </a:pPr>
            <a:r>
              <a:t>that you can’t hear!)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99A016A8-B290-06BC-9A0A-48918A0A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948" y="1686837"/>
            <a:ext cx="5461501" cy="1005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B7195-C4D7-F442-AE9E-4E1F137C1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8100">
            <a:off x="1564562" y="7043507"/>
            <a:ext cx="4396479" cy="6044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F5F347-B59A-18B6-9E2F-141D16CC7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615958">
            <a:off x="4473976" y="377754"/>
            <a:ext cx="5159933" cy="3491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CE73F-C6CC-9D5C-DDF2-521F8C451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73989">
            <a:off x="912614" y="3294170"/>
            <a:ext cx="3283249" cy="235621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5825F2-981B-0DFD-AC91-51EC077A12E9}"/>
              </a:ext>
            </a:extLst>
          </p:cNvPr>
          <p:cNvCxnSpPr>
            <a:cxnSpLocks/>
          </p:cNvCxnSpPr>
          <p:nvPr/>
        </p:nvCxnSpPr>
        <p:spPr>
          <a:xfrm flipH="1" flipV="1">
            <a:off x="3798136" y="2906486"/>
            <a:ext cx="1884600" cy="1838375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5ABE37-797A-E08E-603A-6672DE8CBCCF}"/>
              </a:ext>
            </a:extLst>
          </p:cNvPr>
          <p:cNvCxnSpPr>
            <a:cxnSpLocks/>
          </p:cNvCxnSpPr>
          <p:nvPr/>
        </p:nvCxnSpPr>
        <p:spPr>
          <a:xfrm flipV="1">
            <a:off x="3363686" y="2416629"/>
            <a:ext cx="685800" cy="489857"/>
          </a:xfrm>
          <a:prstGeom prst="line">
            <a:avLst/>
          </a:prstGeom>
          <a:noFill/>
          <a:ln w="76200" cap="flat">
            <a:solidFill>
              <a:schemeClr val="accent3">
                <a:lumMod val="75000"/>
              </a:schemeClr>
            </a:solidFill>
            <a:prstDash val="solid"/>
            <a:miter lim="400000"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4AA7CF-5D56-D361-D357-EF485AD4D0B7}"/>
              </a:ext>
            </a:extLst>
          </p:cNvPr>
          <p:cNvCxnSpPr>
            <a:cxnSpLocks/>
          </p:cNvCxnSpPr>
          <p:nvPr/>
        </p:nvCxnSpPr>
        <p:spPr>
          <a:xfrm flipH="1">
            <a:off x="3055999" y="6075740"/>
            <a:ext cx="2703863" cy="257296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2BC540-79B0-5721-D716-54354D90BA7A}"/>
              </a:ext>
            </a:extLst>
          </p:cNvPr>
          <p:cNvSpPr txBox="1"/>
          <p:nvPr/>
        </p:nvSpPr>
        <p:spPr>
          <a:xfrm>
            <a:off x="5655392" y="4879934"/>
            <a:ext cx="6321215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Photodiode Circuit: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Measure voltage across resistor w/ oscilloscope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E48FB9-651B-E1A4-D27A-367B1DBEC48D}"/>
              </a:ext>
            </a:extLst>
          </p:cNvPr>
          <p:cNvSpPr txBox="1"/>
          <p:nvPr/>
        </p:nvSpPr>
        <p:spPr>
          <a:xfrm>
            <a:off x="8622777" y="557692"/>
            <a:ext cx="6321215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Top: Laser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Input 5 V max from function generator</a:t>
            </a:r>
            <a:b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</a:b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(red → red)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6F70E2-E2FC-E8BA-3888-F4F107F00456}"/>
              </a:ext>
            </a:extLst>
          </p:cNvPr>
          <p:cNvSpPr txBox="1"/>
          <p:nvPr/>
        </p:nvSpPr>
        <p:spPr>
          <a:xfrm>
            <a:off x="15023548" y="8192931"/>
            <a:ext cx="785657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1 k</a:t>
            </a:r>
            <a:r>
              <a:rPr kumimoji="0" lang="el-GR" sz="4800" b="0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Ω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 (Stripe 4: brown)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519EDCC-7985-4CBF-D1A3-AA4F76B4DED2}"/>
              </a:ext>
            </a:extLst>
          </p:cNvPr>
          <p:cNvCxnSpPr>
            <a:cxnSpLocks/>
          </p:cNvCxnSpPr>
          <p:nvPr/>
        </p:nvCxnSpPr>
        <p:spPr>
          <a:xfrm>
            <a:off x="18720428" y="1130994"/>
            <a:ext cx="0" cy="1017773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BD8408-EC28-3641-E9B8-5A9DAAFE58E0}"/>
              </a:ext>
            </a:extLst>
          </p:cNvPr>
          <p:cNvSpPr txBox="1"/>
          <p:nvPr/>
        </p:nvSpPr>
        <p:spPr>
          <a:xfrm>
            <a:off x="14810700" y="11187907"/>
            <a:ext cx="785657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100 </a:t>
            </a:r>
            <a:r>
              <a:rPr kumimoji="0" lang="el-GR" sz="4800" b="0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Ω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 (Stripe 4: black)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60C568-005A-CB54-4442-78230AC598ED}"/>
              </a:ext>
            </a:extLst>
          </p:cNvPr>
          <p:cNvSpPr txBox="1"/>
          <p:nvPr/>
        </p:nvSpPr>
        <p:spPr>
          <a:xfrm>
            <a:off x="14810700" y="3194311"/>
            <a:ext cx="785657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100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 k</a:t>
            </a:r>
            <a:r>
              <a:rPr kumimoji="0" lang="el-GR" sz="4800" b="0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Ω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 (Stripe 4: orange)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A1A9BA-28B2-79C4-F531-9FA07D619C93}"/>
              </a:ext>
            </a:extLst>
          </p:cNvPr>
          <p:cNvSpPr txBox="1"/>
          <p:nvPr/>
        </p:nvSpPr>
        <p:spPr>
          <a:xfrm>
            <a:off x="14725410" y="5768659"/>
            <a:ext cx="785657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10 k</a:t>
            </a:r>
            <a:r>
              <a:rPr kumimoji="0" lang="el-GR" sz="4800" b="0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Ω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 (Stripe 4: red)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682BD62-2213-A960-D01A-A5794F4B2A2A}"/>
              </a:ext>
            </a:extLst>
          </p:cNvPr>
          <p:cNvCxnSpPr>
            <a:cxnSpLocks/>
          </p:cNvCxnSpPr>
          <p:nvPr/>
        </p:nvCxnSpPr>
        <p:spPr>
          <a:xfrm flipH="1" flipV="1">
            <a:off x="2653637" y="6218039"/>
            <a:ext cx="416134" cy="509332"/>
          </a:xfrm>
          <a:prstGeom prst="line">
            <a:avLst/>
          </a:prstGeom>
          <a:noFill/>
          <a:ln w="76200" cap="flat">
            <a:solidFill>
              <a:schemeClr val="accent3">
                <a:lumMod val="75000"/>
              </a:schemeClr>
            </a:solidFill>
            <a:prstDash val="solid"/>
            <a:miter lim="400000"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Freeform 76">
            <a:extLst>
              <a:ext uri="{FF2B5EF4-FFF2-40B4-BE49-F238E27FC236}">
                <a16:creationId xmlns:a16="http://schemas.microsoft.com/office/drawing/2014/main" id="{D234B3EB-4EE1-55C0-5673-63752793DC35}"/>
              </a:ext>
            </a:extLst>
          </p:cNvPr>
          <p:cNvSpPr/>
          <p:nvPr/>
        </p:nvSpPr>
        <p:spPr>
          <a:xfrm rot="342308">
            <a:off x="948917" y="1311730"/>
            <a:ext cx="3505988" cy="6782360"/>
          </a:xfrm>
          <a:custGeom>
            <a:avLst/>
            <a:gdLst>
              <a:gd name="connsiteX0" fmla="*/ 2340460 w 4855060"/>
              <a:gd name="connsiteY0" fmla="*/ 6529518 h 6529518"/>
              <a:gd name="connsiteX1" fmla="*/ 21803 w 4855060"/>
              <a:gd name="connsiteY1" fmla="*/ 5321204 h 6529518"/>
              <a:gd name="connsiteX2" fmla="*/ 1393403 w 4855060"/>
              <a:gd name="connsiteY2" fmla="*/ 357318 h 6529518"/>
              <a:gd name="connsiteX3" fmla="*/ 4855060 w 4855060"/>
              <a:gd name="connsiteY3" fmla="*/ 226690 h 652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5060" h="6529518">
                <a:moveTo>
                  <a:pt x="2340460" y="6529518"/>
                </a:moveTo>
                <a:cubicBezTo>
                  <a:pt x="1260053" y="6439711"/>
                  <a:pt x="179646" y="6349904"/>
                  <a:pt x="21803" y="5321204"/>
                </a:cubicBezTo>
                <a:cubicBezTo>
                  <a:pt x="-136040" y="4292504"/>
                  <a:pt x="587860" y="1206404"/>
                  <a:pt x="1393403" y="357318"/>
                </a:cubicBezTo>
                <a:cubicBezTo>
                  <a:pt x="2198946" y="-491768"/>
                  <a:pt x="4131160" y="471618"/>
                  <a:pt x="4855060" y="226690"/>
                </a:cubicBezTo>
              </a:path>
            </a:pathLst>
          </a:custGeom>
          <a:noFill/>
          <a:ln w="76200" cap="flat">
            <a:solidFill>
              <a:schemeClr val="accent3">
                <a:lumMod val="75000"/>
              </a:schemeClr>
            </a:solidFill>
            <a:miter lim="400000"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01010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136</Words>
  <Application>Microsoft Macintosh PowerPoint</Application>
  <PresentationFormat>Custom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Graphik</vt:lpstr>
      <vt:lpstr>Graphik Semibold</vt:lpstr>
      <vt:lpstr>Graphik-Medium</vt:lpstr>
      <vt:lpstr>Helvetica Neue</vt:lpstr>
      <vt:lpstr>31_ColorGradientLight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Dustin Kleckner</cp:lastModifiedBy>
  <cp:revision>10</cp:revision>
  <dcterms:modified xsi:type="dcterms:W3CDTF">2023-07-25T20:35:35Z</dcterms:modified>
</cp:coreProperties>
</file>